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01" r:id="rId2"/>
    <p:sldId id="261" r:id="rId3"/>
    <p:sldId id="260" r:id="rId4"/>
    <p:sldId id="303" r:id="rId5"/>
    <p:sldId id="304" r:id="rId6"/>
    <p:sldId id="305" r:id="rId7"/>
    <p:sldId id="306" r:id="rId8"/>
    <p:sldId id="30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76" autoAdjust="0"/>
    <p:restoredTop sz="95934" autoAdjust="0"/>
  </p:normalViewPr>
  <p:slideViewPr>
    <p:cSldViewPr snapToGrid="0">
      <p:cViewPr varScale="1">
        <p:scale>
          <a:sx n="109" d="100"/>
          <a:sy n="109" d="100"/>
        </p:scale>
        <p:origin x="115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90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F16481-7533-7B42-B873-A7AD75027C1E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D5F47-95CF-5F4A-B7D0-392CB2C86C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861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0D5F47-95CF-5F4A-B7D0-392CB2C86CE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34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C669F3-9284-D044-A1C8-1C2FBF4316A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269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361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553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892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112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498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91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57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303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75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260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84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A65B8-07A9-4EE4-81BB-637203AE73CC}" type="datetimeFigureOut">
              <a:rPr lang="en-US" smtClean="0"/>
              <a:t>2/25/19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67099-2DB7-4C48-9EDE-B31272A8F72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141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bartczernick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AE68787-7F2C-4946-A912-32E11DDE1326}"/>
              </a:ext>
            </a:extLst>
          </p:cNvPr>
          <p:cNvSpPr/>
          <p:nvPr/>
        </p:nvSpPr>
        <p:spPr>
          <a:xfrm>
            <a:off x="0" y="0"/>
            <a:ext cx="12191999" cy="1259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22202" y="0"/>
            <a:ext cx="12214201" cy="1259174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Bart Czernicki</a:t>
            </a:r>
            <a:br>
              <a:rPr lang="en-US" sz="3600" b="1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Technical Architect – Advanced Analytics &amp; Artificial Intelligence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007C3D-51D1-5341-9EF5-CDE228EA07E2}"/>
              </a:ext>
            </a:extLst>
          </p:cNvPr>
          <p:cNvSpPr txBox="1"/>
          <p:nvPr/>
        </p:nvSpPr>
        <p:spPr>
          <a:xfrm>
            <a:off x="-22202" y="1259174"/>
            <a:ext cx="1219199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20 Years Experience in Data, Analytics, Advanced Analytics, Statistics &amp; AI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My journey: Data -&gt; BI/Analytics -&gt; Machine Learning/Statistics -&gt; Cognitive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@Microsoft part of various Data &amp; AI teams, lead key technical sales &amp; engineering engagement initiatives with various Microsoft products.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Subject Matter Expert on the Data &amp; AI team for machine learning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@Microsoft - Worldwide AI &amp; Machine Learning Community Subject Matter Expert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Prior to Microsoft, ran the technology for two BI &amp; analytics organizations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Author of two books on Business Intelligence 2.0, currently working on a 3</a:t>
            </a:r>
            <a:r>
              <a:rPr lang="en-US" sz="2400" baseline="30000" dirty="0"/>
              <a:t>rd </a:t>
            </a:r>
            <a:r>
              <a:rPr lang="en-US" sz="2400" dirty="0"/>
              <a:t>book: </a:t>
            </a:r>
            <a:r>
              <a:rPr lang="en-US" sz="2400" i="1" dirty="0"/>
              <a:t>“Uncovering Sports Insights with Advanced Analytics”</a:t>
            </a:r>
          </a:p>
          <a:p>
            <a:endParaRPr lang="en-US" sz="2400" i="1" dirty="0"/>
          </a:p>
          <a:p>
            <a:endParaRPr lang="en-US" sz="2400" i="1" dirty="0"/>
          </a:p>
          <a:p>
            <a:endParaRPr lang="en-US" sz="2400" i="1" dirty="0"/>
          </a:p>
          <a:p>
            <a:r>
              <a:rPr lang="en-US" sz="2400" dirty="0"/>
              <a:t>LinkedIn: </a:t>
            </a:r>
            <a:r>
              <a:rPr lang="en-US" sz="2400" dirty="0">
                <a:hlinkClick r:id="rId3"/>
              </a:rPr>
              <a:t>https://www.linkedin.com/in/bartczernicki</a:t>
            </a:r>
            <a:endParaRPr lang="en-US" sz="2400" dirty="0"/>
          </a:p>
          <a:p>
            <a:r>
              <a:rPr lang="en-US" sz="2400" dirty="0"/>
              <a:t>Twitter: @bartczernicki</a:t>
            </a:r>
          </a:p>
          <a:p>
            <a:r>
              <a:rPr lang="en-US" sz="2400" dirty="0"/>
              <a:t>E-mail: Bartosz.Czernicki@microsoft.com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B2481A-DB40-E945-900C-3E85A1F9FE1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96499" y="4264256"/>
            <a:ext cx="1957976" cy="25119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44C3AF-2A3D-F04C-B579-35897CC3B2AF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73389" y="4264256"/>
            <a:ext cx="1941338" cy="251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0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05953B4-83F3-7B45-9B79-D08135F5EC46}"/>
              </a:ext>
            </a:extLst>
          </p:cNvPr>
          <p:cNvGrpSpPr/>
          <p:nvPr/>
        </p:nvGrpSpPr>
        <p:grpSpPr>
          <a:xfrm>
            <a:off x="250551" y="1385775"/>
            <a:ext cx="11717419" cy="4677803"/>
            <a:chOff x="427037" y="1473172"/>
            <a:chExt cx="11720744" cy="467913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17F7955-B48F-4B4F-8228-5B4A76DC0971}"/>
                </a:ext>
              </a:extLst>
            </p:cNvPr>
            <p:cNvSpPr/>
            <p:nvPr/>
          </p:nvSpPr>
          <p:spPr bwMode="auto">
            <a:xfrm>
              <a:off x="427037" y="1473172"/>
              <a:ext cx="8065205" cy="2038173"/>
            </a:xfrm>
            <a:prstGeom prst="rect">
              <a:avLst/>
            </a:prstGeom>
            <a:solidFill>
              <a:srgbClr val="005AA1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cs typeface="Segoe UI" pitchFamily="34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90DF7CF-D210-6340-BB7B-5D06B00D67A6}"/>
                </a:ext>
              </a:extLst>
            </p:cNvPr>
            <p:cNvSpPr/>
            <p:nvPr/>
          </p:nvSpPr>
          <p:spPr>
            <a:xfrm>
              <a:off x="427037" y="1650294"/>
              <a:ext cx="8065205" cy="4142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1881">
                <a:defRPr/>
              </a:pPr>
              <a:r>
                <a:rPr lang="en-US" sz="2040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AI SERVICES</a:t>
              </a:r>
              <a:endParaRPr lang="en-US" sz="1632" kern="0" dirty="0">
                <a:solidFill>
                  <a:sysClr val="windowText" lastClr="000000"/>
                </a:solidFill>
                <a:latin typeface="Segoe UI Semilight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5217732-5DD5-9C4A-82D6-819EF012394E}"/>
                </a:ext>
              </a:extLst>
            </p:cNvPr>
            <p:cNvSpPr/>
            <p:nvPr/>
          </p:nvSpPr>
          <p:spPr bwMode="auto">
            <a:xfrm>
              <a:off x="576637" y="2618279"/>
              <a:ext cx="2463923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28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Bot Framework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1B28846-2D6E-6448-97CC-18D49ED9AA80}"/>
                </a:ext>
              </a:extLst>
            </p:cNvPr>
            <p:cNvSpPr/>
            <p:nvPr/>
          </p:nvSpPr>
          <p:spPr bwMode="auto">
            <a:xfrm>
              <a:off x="6032458" y="2197114"/>
              <a:ext cx="2252434" cy="423334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21" tIns="93221" rIns="93221" bIns="932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847">
                <a:lnSpc>
                  <a:spcPct val="150000"/>
                </a:lnSpc>
                <a:defRPr/>
              </a:pPr>
              <a:r>
                <a:rPr lang="en-US" sz="1428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CUSTOM SERVICES</a:t>
              </a:r>
              <a:endParaRPr lang="en-US" sz="1122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B50FF51-72FF-9240-A381-E4870CA082EB}"/>
                </a:ext>
              </a:extLst>
            </p:cNvPr>
            <p:cNvSpPr/>
            <p:nvPr/>
          </p:nvSpPr>
          <p:spPr bwMode="auto">
            <a:xfrm>
              <a:off x="6032459" y="2640959"/>
              <a:ext cx="2252435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28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Azure Machine Learning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9BD3D77-6562-4B4F-A19C-90027F487507}"/>
                </a:ext>
              </a:extLst>
            </p:cNvPr>
            <p:cNvSpPr/>
            <p:nvPr/>
          </p:nvSpPr>
          <p:spPr bwMode="auto">
            <a:xfrm>
              <a:off x="427037" y="3650919"/>
              <a:ext cx="8065205" cy="2501384"/>
            </a:xfrm>
            <a:prstGeom prst="rect">
              <a:avLst/>
            </a:prstGeom>
            <a:solidFill>
              <a:srgbClr val="005AA1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cs typeface="Segoe UI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D76E6D-AEAE-2549-802A-CBC248DD4401}"/>
                </a:ext>
              </a:extLst>
            </p:cNvPr>
            <p:cNvSpPr/>
            <p:nvPr/>
          </p:nvSpPr>
          <p:spPr bwMode="auto">
            <a:xfrm>
              <a:off x="552606" y="4206657"/>
              <a:ext cx="3880954" cy="423334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21" tIns="93221" rIns="93221" bIns="932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847">
                <a:lnSpc>
                  <a:spcPct val="150000"/>
                </a:lnSpc>
                <a:defRPr/>
              </a:pPr>
              <a:r>
                <a:rPr lang="en-US" sz="1428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AI ON DATA</a:t>
              </a:r>
              <a:endParaRPr lang="en-US" sz="1122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873A33-3CF5-B74F-AFF5-60774C1CA01D}"/>
                </a:ext>
              </a:extLst>
            </p:cNvPr>
            <p:cNvSpPr/>
            <p:nvPr/>
          </p:nvSpPr>
          <p:spPr>
            <a:xfrm>
              <a:off x="427037" y="3828040"/>
              <a:ext cx="8065205" cy="4142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1881">
                <a:defRPr/>
              </a:pPr>
              <a:r>
                <a:rPr lang="en-US" sz="2040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AI INFRASTRUCTURE</a:t>
              </a:r>
              <a:endParaRPr lang="en-US" sz="1632" kern="0" dirty="0">
                <a:solidFill>
                  <a:sysClr val="windowText" lastClr="000000"/>
                </a:solidFill>
                <a:latin typeface="Segoe UI Semilight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B74419-12EE-4A48-8DD4-333A98982A80}"/>
                </a:ext>
              </a:extLst>
            </p:cNvPr>
            <p:cNvSpPr/>
            <p:nvPr/>
          </p:nvSpPr>
          <p:spPr bwMode="auto">
            <a:xfrm>
              <a:off x="552608" y="4649733"/>
              <a:ext cx="922201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Cosmos DB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5899DD6-3162-2B46-8F02-6F53CE432AA0}"/>
                </a:ext>
              </a:extLst>
            </p:cNvPr>
            <p:cNvSpPr/>
            <p:nvPr/>
          </p:nvSpPr>
          <p:spPr bwMode="auto">
            <a:xfrm>
              <a:off x="5110014" y="4226398"/>
              <a:ext cx="3174881" cy="423334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21" tIns="93221" rIns="93221" bIns="932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847">
                <a:lnSpc>
                  <a:spcPct val="150000"/>
                </a:lnSpc>
                <a:defRPr/>
              </a:pPr>
              <a:r>
                <a:rPr lang="en-US" sz="1428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AI COMPUTE</a:t>
              </a:r>
              <a:endParaRPr lang="en-US" sz="1122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B742CB6-538A-1540-909D-581D6B6EF2DD}"/>
                </a:ext>
              </a:extLst>
            </p:cNvPr>
            <p:cNvSpPr/>
            <p:nvPr/>
          </p:nvSpPr>
          <p:spPr bwMode="auto">
            <a:xfrm>
              <a:off x="1521625" y="4649726"/>
              <a:ext cx="875747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SQL </a:t>
              </a:r>
            </a:p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DB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45DEB3D-F5B9-D94B-A3C8-8D998BF51B1A}"/>
                </a:ext>
              </a:extLst>
            </p:cNvPr>
            <p:cNvSpPr/>
            <p:nvPr/>
          </p:nvSpPr>
          <p:spPr bwMode="auto">
            <a:xfrm>
              <a:off x="2444189" y="4649726"/>
              <a:ext cx="875747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SQL </a:t>
              </a:r>
            </a:p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DW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944F291-3B1E-D74D-A5BB-4761EC9F0819}"/>
                </a:ext>
              </a:extLst>
            </p:cNvPr>
            <p:cNvSpPr/>
            <p:nvPr/>
          </p:nvSpPr>
          <p:spPr bwMode="auto">
            <a:xfrm>
              <a:off x="3372053" y="4649726"/>
              <a:ext cx="875747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Data Lake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3418BC7-47DD-6B40-84B3-93029F763C6C}"/>
                </a:ext>
              </a:extLst>
            </p:cNvPr>
            <p:cNvSpPr/>
            <p:nvPr/>
          </p:nvSpPr>
          <p:spPr bwMode="auto">
            <a:xfrm>
              <a:off x="4434885" y="4649729"/>
              <a:ext cx="756429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Spark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F8C0024-5A3F-9043-BD40-53B2507FA35F}"/>
                </a:ext>
              </a:extLst>
            </p:cNvPr>
            <p:cNvSpPr/>
            <p:nvPr/>
          </p:nvSpPr>
          <p:spPr bwMode="auto">
            <a:xfrm>
              <a:off x="5221959" y="4649726"/>
              <a:ext cx="810501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DSVM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0F81F6A-4EBA-E842-B0DE-E101794C7836}"/>
                </a:ext>
              </a:extLst>
            </p:cNvPr>
            <p:cNvSpPr/>
            <p:nvPr/>
          </p:nvSpPr>
          <p:spPr bwMode="auto">
            <a:xfrm>
              <a:off x="6059345" y="4649727"/>
              <a:ext cx="756429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Batch AI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0FBBDB6-8FD7-EB49-ACA2-4D2E1866D815}"/>
                </a:ext>
              </a:extLst>
            </p:cNvPr>
            <p:cNvSpPr/>
            <p:nvPr/>
          </p:nvSpPr>
          <p:spPr bwMode="auto">
            <a:xfrm>
              <a:off x="6842660" y="4649726"/>
              <a:ext cx="756429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ACS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45F1417-023D-664E-B5ED-BE1A56763220}"/>
                </a:ext>
              </a:extLst>
            </p:cNvPr>
            <p:cNvSpPr/>
            <p:nvPr/>
          </p:nvSpPr>
          <p:spPr bwMode="auto">
            <a:xfrm>
              <a:off x="552605" y="5395743"/>
              <a:ext cx="7857548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28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CPU, GPU, FPGA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21453B4-0617-BC45-BA7A-1E6D324466F9}"/>
                </a:ext>
              </a:extLst>
            </p:cNvPr>
            <p:cNvSpPr/>
            <p:nvPr/>
          </p:nvSpPr>
          <p:spPr bwMode="auto">
            <a:xfrm>
              <a:off x="8723797" y="1492910"/>
              <a:ext cx="3409672" cy="4659392"/>
            </a:xfrm>
            <a:prstGeom prst="rect">
              <a:avLst/>
            </a:prstGeom>
            <a:solidFill>
              <a:srgbClr val="005AA1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400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light"/>
                <a:cs typeface="Segoe UI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03CF65D-5504-1B41-9A3A-215D2CFDD9F5}"/>
                </a:ext>
              </a:extLst>
            </p:cNvPr>
            <p:cNvSpPr/>
            <p:nvPr/>
          </p:nvSpPr>
          <p:spPr>
            <a:xfrm>
              <a:off x="8723796" y="1670032"/>
              <a:ext cx="3409673" cy="4142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31881">
                <a:defRPr/>
              </a:pPr>
              <a:r>
                <a:rPr lang="en-US" sz="2040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AI TOOLS</a:t>
              </a:r>
              <a:endParaRPr lang="en-US" sz="1632" kern="0" dirty="0">
                <a:solidFill>
                  <a:sysClr val="windowText" lastClr="000000"/>
                </a:solidFill>
                <a:latin typeface="Segoe UI Semilight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92EDA3-5D87-4C4E-B796-4547162DE858}"/>
                </a:ext>
              </a:extLst>
            </p:cNvPr>
            <p:cNvSpPr/>
            <p:nvPr/>
          </p:nvSpPr>
          <p:spPr bwMode="auto">
            <a:xfrm>
              <a:off x="8888865" y="2626670"/>
              <a:ext cx="1061079" cy="62617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3221" tIns="146200" rIns="93221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VS Tools for Machine Learning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28222E7-0EF8-1B47-BF40-5FD91CDD21EE}"/>
                </a:ext>
              </a:extLst>
            </p:cNvPr>
            <p:cNvSpPr/>
            <p:nvPr/>
          </p:nvSpPr>
          <p:spPr bwMode="auto">
            <a:xfrm>
              <a:off x="10041817" y="2625875"/>
              <a:ext cx="887876" cy="62617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3221" tIns="146200" rIns="93221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Azure ML Studio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BAB023E-544A-4945-B99E-BF7FF1409B2D}"/>
                </a:ext>
              </a:extLst>
            </p:cNvPr>
            <p:cNvSpPr/>
            <p:nvPr/>
          </p:nvSpPr>
          <p:spPr bwMode="auto">
            <a:xfrm>
              <a:off x="8709482" y="2154585"/>
              <a:ext cx="3423986" cy="423334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21" tIns="93221" rIns="93221" bIns="932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847">
                <a:defRPr/>
              </a:pPr>
              <a:r>
                <a:rPr lang="en-US" sz="1428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CODING &amp; MANAGEMENT TOOLS</a:t>
              </a:r>
              <a:endParaRPr lang="en-US" sz="1122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C2B77E9-8E6E-5F49-B10A-054FF93B6394}"/>
                </a:ext>
              </a:extLst>
            </p:cNvPr>
            <p:cNvSpPr/>
            <p:nvPr/>
          </p:nvSpPr>
          <p:spPr bwMode="auto">
            <a:xfrm>
              <a:off x="11011024" y="2625875"/>
              <a:ext cx="979748" cy="62617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3221" tIns="146200" rIns="93221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Azure ML Workbench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DF28579-584B-4C4D-B5E2-6FEE783A82EA}"/>
                </a:ext>
              </a:extLst>
            </p:cNvPr>
            <p:cNvSpPr/>
            <p:nvPr/>
          </p:nvSpPr>
          <p:spPr bwMode="auto">
            <a:xfrm>
              <a:off x="8723795" y="4181659"/>
              <a:ext cx="3423986" cy="423334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21" tIns="93221" rIns="93221" bIns="932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847">
                <a:defRPr/>
              </a:pPr>
              <a:r>
                <a:rPr lang="en-US" sz="1428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DEEP LEARNING FRAMEWORKS</a:t>
              </a:r>
              <a:endParaRPr lang="en-US" sz="1122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B52AC39-C5D8-DA4D-86E6-7C149070A8ED}"/>
                </a:ext>
              </a:extLst>
            </p:cNvPr>
            <p:cNvSpPr/>
            <p:nvPr/>
          </p:nvSpPr>
          <p:spPr bwMode="auto">
            <a:xfrm>
              <a:off x="8870522" y="4684553"/>
              <a:ext cx="979748" cy="62617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3221" tIns="146200" rIns="93221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Cognitive Toolkit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5F2402E-6036-7D40-BA29-334EB3ABC042}"/>
                </a:ext>
              </a:extLst>
            </p:cNvPr>
            <p:cNvSpPr/>
            <p:nvPr/>
          </p:nvSpPr>
          <p:spPr bwMode="auto">
            <a:xfrm>
              <a:off x="9931602" y="4691456"/>
              <a:ext cx="979748" cy="62617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3221" tIns="146200" rIns="93221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TensorFlow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CB32E8D-E840-0341-BD6C-69998ADF822F}"/>
                </a:ext>
              </a:extLst>
            </p:cNvPr>
            <p:cNvSpPr/>
            <p:nvPr/>
          </p:nvSpPr>
          <p:spPr bwMode="auto">
            <a:xfrm>
              <a:off x="10992681" y="4691455"/>
              <a:ext cx="979748" cy="62617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3221" tIns="146200" rIns="93221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Caffe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C57EEFC-C188-BC42-A158-358CBA135787}"/>
                </a:ext>
              </a:extLst>
            </p:cNvPr>
            <p:cNvSpPr/>
            <p:nvPr/>
          </p:nvSpPr>
          <p:spPr bwMode="auto">
            <a:xfrm>
              <a:off x="8870521" y="5419053"/>
              <a:ext cx="3151343" cy="262676"/>
            </a:xfrm>
            <a:prstGeom prst="rect">
              <a:avLst/>
            </a:prstGeom>
            <a:solidFill>
              <a:srgbClr val="005AA1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3221" tIns="146200" rIns="93221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Others (Scikit-learn, MXNet, Keras, Gluon…)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44BE84A-E220-A945-AB2B-C248ADB2C6A9}"/>
                </a:ext>
              </a:extLst>
            </p:cNvPr>
            <p:cNvSpPr/>
            <p:nvPr/>
          </p:nvSpPr>
          <p:spPr bwMode="auto">
            <a:xfrm>
              <a:off x="576637" y="2207754"/>
              <a:ext cx="2463923" cy="423334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21" tIns="93221" rIns="93221" bIns="932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847">
                <a:defRPr/>
              </a:pPr>
              <a:r>
                <a:rPr lang="en-US" sz="1428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CONVERSATIONAL AI</a:t>
              </a:r>
              <a:endParaRPr lang="en-US" sz="1122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B1FEB5F-C1EF-3A43-8D75-56C98BE6297D}"/>
                </a:ext>
              </a:extLst>
            </p:cNvPr>
            <p:cNvSpPr/>
            <p:nvPr/>
          </p:nvSpPr>
          <p:spPr bwMode="auto">
            <a:xfrm>
              <a:off x="3247091" y="2197118"/>
              <a:ext cx="2613621" cy="423334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21" tIns="93221" rIns="93221" bIns="932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847">
                <a:defRPr/>
              </a:pPr>
              <a:r>
                <a:rPr lang="en-US" sz="1428" kern="0" dirty="0">
                  <a:gradFill>
                    <a:gsLst>
                      <a:gs pos="0">
                        <a:srgbClr val="0078D7">
                          <a:lumMod val="20000"/>
                          <a:lumOff val="80000"/>
                        </a:srgbClr>
                      </a:gs>
                      <a:gs pos="100000">
                        <a:srgbClr val="0078D7">
                          <a:lumMod val="20000"/>
                          <a:lumOff val="80000"/>
                        </a:srgbClr>
                      </a:gs>
                    </a:gsLst>
                    <a:lin ang="5400000" scaled="1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TRAINED SERVICES</a:t>
              </a:r>
              <a:endParaRPr lang="en-US" sz="1122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B47F7B2-7E9A-0849-A80E-00141D598F59}"/>
                </a:ext>
              </a:extLst>
            </p:cNvPr>
            <p:cNvSpPr/>
            <p:nvPr/>
          </p:nvSpPr>
          <p:spPr bwMode="auto">
            <a:xfrm>
              <a:off x="3247092" y="2635823"/>
              <a:ext cx="2613618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428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Cognitive Services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A7DA1D3-D036-1549-96A5-19E13B07DE51}"/>
                </a:ext>
              </a:extLst>
            </p:cNvPr>
            <p:cNvSpPr/>
            <p:nvPr/>
          </p:nvSpPr>
          <p:spPr bwMode="auto">
            <a:xfrm>
              <a:off x="7626370" y="4649726"/>
              <a:ext cx="767303" cy="606436"/>
            </a:xfrm>
            <a:prstGeom prst="rect">
              <a:avLst/>
            </a:prstGeom>
            <a:solidFill>
              <a:srgbClr val="0078D7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182750" tIns="146200" rIns="182750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Edge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089E89B-24DE-634E-BC5E-F924024AFE5B}"/>
                </a:ext>
              </a:extLst>
            </p:cNvPr>
            <p:cNvSpPr/>
            <p:nvPr/>
          </p:nvSpPr>
          <p:spPr bwMode="auto">
            <a:xfrm>
              <a:off x="9138412" y="3954413"/>
              <a:ext cx="2834017" cy="225294"/>
            </a:xfrm>
            <a:prstGeom prst="rect">
              <a:avLst/>
            </a:prstGeom>
            <a:solidFill>
              <a:srgbClr val="005AA1"/>
            </a:solidFill>
            <a:ln w="15875">
              <a:noFill/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3221" tIns="146200" rIns="93221" bIns="146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157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224" kern="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rPr>
                <a:t>Others (Pycharm, Jupyter notebooks…)</a:t>
              </a:r>
            </a:p>
          </p:txBody>
        </p:sp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1BB583F8-CC38-6549-AD1F-F53F5243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48" y="127620"/>
            <a:ext cx="10515600" cy="905534"/>
          </a:xfrm>
        </p:spPr>
        <p:txBody>
          <a:bodyPr>
            <a:normAutofit/>
          </a:bodyPr>
          <a:lstStyle/>
          <a:p>
            <a:r>
              <a:rPr lang="en-US" dirty="0"/>
              <a:t>Microsoft AI Platform</a:t>
            </a:r>
          </a:p>
        </p:txBody>
      </p:sp>
    </p:spTree>
    <p:extLst>
      <p:ext uri="{BB962C8B-B14F-4D97-AF65-F5344CB8AC3E}">
        <p14:creationId xmlns:p14="http://schemas.microsoft.com/office/powerpoint/2010/main" val="1233203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3E6F72-43D5-C948-8D20-B5891E39E19A}"/>
              </a:ext>
            </a:extLst>
          </p:cNvPr>
          <p:cNvSpPr/>
          <p:nvPr/>
        </p:nvSpPr>
        <p:spPr>
          <a:xfrm>
            <a:off x="1094844" y="1333492"/>
            <a:ext cx="3075603" cy="318286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ctr" defTabSz="932418">
              <a:defRPr/>
            </a:pPr>
            <a:r>
              <a:rPr lang="en-US" sz="1428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Microsoft ML &amp; AI Products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8CB8EC-A775-7042-AF78-A8D888B947A2}"/>
              </a:ext>
            </a:extLst>
          </p:cNvPr>
          <p:cNvSpPr/>
          <p:nvPr/>
        </p:nvSpPr>
        <p:spPr>
          <a:xfrm>
            <a:off x="1158109" y="2237523"/>
            <a:ext cx="2846681" cy="490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418">
              <a:defRPr/>
            </a:pPr>
            <a:r>
              <a:rPr lang="en-US" sz="1326" b="1" kern="0" spc="50" dirty="0">
                <a:solidFill>
                  <a:srgbClr val="0078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Consume </a:t>
            </a:r>
            <a:br>
              <a:rPr lang="en-US" sz="11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199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(Pre-built AI)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C74183-03ED-3741-B8C4-8EEA0CF21071}"/>
              </a:ext>
            </a:extLst>
          </p:cNvPr>
          <p:cNvSpPr/>
          <p:nvPr/>
        </p:nvSpPr>
        <p:spPr>
          <a:xfrm>
            <a:off x="631540" y="3062996"/>
            <a:ext cx="1608693" cy="266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Cognitive Services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033099-7D61-BA40-B9CF-C275DA80FE42}"/>
              </a:ext>
            </a:extLst>
          </p:cNvPr>
          <p:cNvSpPr/>
          <p:nvPr/>
        </p:nvSpPr>
        <p:spPr>
          <a:xfrm>
            <a:off x="2744218" y="3061354"/>
            <a:ext cx="1418354" cy="599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CoreML &amp; Vision</a:t>
            </a:r>
            <a:b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CNTK, TensorFlow</a:t>
            </a:r>
          </a:p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(pre-trained)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77D21F0-C025-B14B-801D-63C2F16C198B}"/>
              </a:ext>
            </a:extLst>
          </p:cNvPr>
          <p:cNvCxnSpPr>
            <a:cxnSpLocks/>
          </p:cNvCxnSpPr>
          <p:nvPr/>
        </p:nvCxnSpPr>
        <p:spPr>
          <a:xfrm>
            <a:off x="2542281" y="1691737"/>
            <a:ext cx="0" cy="55124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6258084-2584-3247-BDA3-ED05922111EF}"/>
              </a:ext>
            </a:extLst>
          </p:cNvPr>
          <p:cNvSpPr/>
          <p:nvPr/>
        </p:nvSpPr>
        <p:spPr>
          <a:xfrm>
            <a:off x="5347542" y="3051815"/>
            <a:ext cx="2374576" cy="430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Azure Machine Learning Studio </a:t>
            </a:r>
          </a:p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Azure Notebooks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53491B5-FAB4-EA48-BC31-16DA33924805}"/>
              </a:ext>
            </a:extLst>
          </p:cNvPr>
          <p:cNvCxnSpPr>
            <a:cxnSpLocks/>
          </p:cNvCxnSpPr>
          <p:nvPr/>
        </p:nvCxnSpPr>
        <p:spPr>
          <a:xfrm flipV="1">
            <a:off x="2542281" y="1961908"/>
            <a:ext cx="3992549" cy="5449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1740EB4-249C-B54F-BF7C-9A772C3069EE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6522391" y="1999177"/>
            <a:ext cx="12439" cy="105263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7E74679-0893-A24E-8669-D0F9B2DC2A19}"/>
              </a:ext>
            </a:extLst>
          </p:cNvPr>
          <p:cNvCxnSpPr>
            <a:cxnSpLocks/>
          </p:cNvCxnSpPr>
          <p:nvPr/>
        </p:nvCxnSpPr>
        <p:spPr>
          <a:xfrm flipV="1">
            <a:off x="1385203" y="2830661"/>
            <a:ext cx="2111472" cy="5343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071B359-B0FD-D443-9CEE-DD2BD21DAECA}"/>
              </a:ext>
            </a:extLst>
          </p:cNvPr>
          <p:cNvCxnSpPr>
            <a:cxnSpLocks/>
          </p:cNvCxnSpPr>
          <p:nvPr/>
        </p:nvCxnSpPr>
        <p:spPr>
          <a:xfrm>
            <a:off x="1385202" y="2836003"/>
            <a:ext cx="0" cy="22699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66BDDEA-8C5C-1B4C-B026-44B68749F7BE}"/>
              </a:ext>
            </a:extLst>
          </p:cNvPr>
          <p:cNvCxnSpPr/>
          <p:nvPr/>
        </p:nvCxnSpPr>
        <p:spPr>
          <a:xfrm>
            <a:off x="3485458" y="2835998"/>
            <a:ext cx="0" cy="22699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790EEF1-4969-8540-A6F4-3675C7ECC2A9}"/>
              </a:ext>
            </a:extLst>
          </p:cNvPr>
          <p:cNvCxnSpPr>
            <a:cxnSpLocks/>
            <a:stCxn id="5" idx="2"/>
            <a:endCxn id="5" idx="2"/>
          </p:cNvCxnSpPr>
          <p:nvPr/>
        </p:nvCxnSpPr>
        <p:spPr>
          <a:xfrm>
            <a:off x="2581450" y="2727997"/>
            <a:ext cx="0" cy="0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05C45C4-D51F-5A48-99AE-78F640C12077}"/>
              </a:ext>
            </a:extLst>
          </p:cNvPr>
          <p:cNvCxnSpPr>
            <a:cxnSpLocks/>
          </p:cNvCxnSpPr>
          <p:nvPr/>
        </p:nvCxnSpPr>
        <p:spPr>
          <a:xfrm>
            <a:off x="2542281" y="2679909"/>
            <a:ext cx="0" cy="149454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2B15300A-191E-9447-AD62-49B8631C3AA8}"/>
              </a:ext>
            </a:extLst>
          </p:cNvPr>
          <p:cNvSpPr/>
          <p:nvPr/>
        </p:nvSpPr>
        <p:spPr>
          <a:xfrm>
            <a:off x="9812578" y="3020245"/>
            <a:ext cx="1826460" cy="7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418"/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VS Tools for AI, R, Python</a:t>
            </a:r>
          </a:p>
          <a:p>
            <a:pPr algn="ctr" defTabSz="932418"/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 .NET </a:t>
            </a:r>
          </a:p>
          <a:p>
            <a:pPr algn="ctr" defTabSz="932418"/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Azure ML Services</a:t>
            </a:r>
          </a:p>
          <a:p>
            <a:pPr algn="ctr" defTabSz="932418"/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Azure ML Python SDK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534972-2B0E-254B-A476-6216B1B97DCC}"/>
              </a:ext>
            </a:extLst>
          </p:cNvPr>
          <p:cNvSpPr/>
          <p:nvPr/>
        </p:nvSpPr>
        <p:spPr bwMode="auto">
          <a:xfrm>
            <a:off x="2451914" y="1876991"/>
            <a:ext cx="180732" cy="180732"/>
          </a:xfrm>
          <a:prstGeom prst="ellipse">
            <a:avLst/>
          </a:prstGeom>
          <a:solidFill>
            <a:srgbClr val="0078D7"/>
          </a:solidFill>
          <a:ln w="158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 dirty="0">
              <a:gradFill>
                <a:gsLst>
                  <a:gs pos="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58F18E8-E4E0-6249-A250-1E139B78265B}"/>
              </a:ext>
            </a:extLst>
          </p:cNvPr>
          <p:cNvSpPr/>
          <p:nvPr/>
        </p:nvSpPr>
        <p:spPr bwMode="auto">
          <a:xfrm>
            <a:off x="6435492" y="1882230"/>
            <a:ext cx="180732" cy="180732"/>
          </a:xfrm>
          <a:prstGeom prst="ellipse">
            <a:avLst/>
          </a:prstGeom>
          <a:solidFill>
            <a:srgbClr val="0078D7"/>
          </a:solidFill>
          <a:ln w="158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kern="0" dirty="0">
              <a:gradFill>
                <a:gsLst>
                  <a:gs pos="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BD20D8B-0DC8-114D-AB04-767BAD771ED0}"/>
              </a:ext>
            </a:extLst>
          </p:cNvPr>
          <p:cNvSpPr/>
          <p:nvPr/>
        </p:nvSpPr>
        <p:spPr bwMode="auto">
          <a:xfrm>
            <a:off x="1311115" y="2745632"/>
            <a:ext cx="180732" cy="180732"/>
          </a:xfrm>
          <a:prstGeom prst="ellipse">
            <a:avLst/>
          </a:prstGeom>
          <a:solidFill>
            <a:srgbClr val="0078D7"/>
          </a:solidFill>
          <a:ln w="158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kern="0" dirty="0">
              <a:gradFill>
                <a:gsLst>
                  <a:gs pos="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B7D260F-D309-FF48-8CA5-572865D510D3}"/>
              </a:ext>
            </a:extLst>
          </p:cNvPr>
          <p:cNvSpPr/>
          <p:nvPr/>
        </p:nvSpPr>
        <p:spPr bwMode="auto">
          <a:xfrm>
            <a:off x="3395092" y="2767937"/>
            <a:ext cx="180732" cy="180732"/>
          </a:xfrm>
          <a:prstGeom prst="ellipse">
            <a:avLst/>
          </a:prstGeom>
          <a:solidFill>
            <a:srgbClr val="0078D7"/>
          </a:solidFill>
          <a:ln w="158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kern="0" dirty="0">
              <a:gradFill>
                <a:gsLst>
                  <a:gs pos="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6D6E2CA-D308-1A44-9530-57BD94ED4CB9}"/>
              </a:ext>
            </a:extLst>
          </p:cNvPr>
          <p:cNvSpPr/>
          <p:nvPr/>
        </p:nvSpPr>
        <p:spPr bwMode="auto">
          <a:xfrm>
            <a:off x="4760950" y="2767937"/>
            <a:ext cx="180732" cy="180732"/>
          </a:xfrm>
          <a:prstGeom prst="ellipse">
            <a:avLst/>
          </a:prstGeom>
          <a:solidFill>
            <a:srgbClr val="0078D7"/>
          </a:solidFill>
          <a:ln w="158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kern="0" dirty="0">
              <a:gradFill>
                <a:gsLst>
                  <a:gs pos="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C3AAEA4-1E8C-264D-AC0A-2468509CB608}"/>
              </a:ext>
            </a:extLst>
          </p:cNvPr>
          <p:cNvSpPr/>
          <p:nvPr/>
        </p:nvSpPr>
        <p:spPr bwMode="auto">
          <a:xfrm>
            <a:off x="6439805" y="2754951"/>
            <a:ext cx="180732" cy="180732"/>
          </a:xfrm>
          <a:prstGeom prst="ellipse">
            <a:avLst/>
          </a:prstGeom>
          <a:solidFill>
            <a:srgbClr val="0078D7"/>
          </a:solidFill>
          <a:ln w="158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kern="0" dirty="0">
              <a:gradFill>
                <a:gsLst>
                  <a:gs pos="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sp>
        <p:nvSpPr>
          <p:cNvPr id="37" name="Arrow: Chevron 57">
            <a:extLst>
              <a:ext uri="{FF2B5EF4-FFF2-40B4-BE49-F238E27FC236}">
                <a16:creationId xmlns:a16="http://schemas.microsoft.com/office/drawing/2014/main" id="{8DCC90CC-22C9-4A45-9548-B66A668AA140}"/>
              </a:ext>
            </a:extLst>
          </p:cNvPr>
          <p:cNvSpPr/>
          <p:nvPr/>
        </p:nvSpPr>
        <p:spPr bwMode="auto">
          <a:xfrm>
            <a:off x="497710" y="3793992"/>
            <a:ext cx="11377391" cy="259979"/>
          </a:xfrm>
          <a:prstGeom prst="chevron">
            <a:avLst/>
          </a:prstGeom>
          <a:solidFill>
            <a:srgbClr val="7F438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CA7D1F6-B4BA-1640-AACC-E8E0C4279498}"/>
              </a:ext>
            </a:extLst>
          </p:cNvPr>
          <p:cNvSpPr/>
          <p:nvPr/>
        </p:nvSpPr>
        <p:spPr>
          <a:xfrm>
            <a:off x="651584" y="3798707"/>
            <a:ext cx="3552379" cy="280718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defTabSz="932418">
              <a:defRPr/>
            </a:pPr>
            <a:r>
              <a:rPr lang="en-US" sz="1224" b="1" kern="0" spc="50" dirty="0">
                <a:solidFill>
                  <a:srgbClr val="FFFFFF"/>
                </a:solidFill>
                <a:latin typeface="Segoe UI Light"/>
                <a:cs typeface="Segoe UI" panose="020B0502040204020203" pitchFamily="34" charset="0"/>
              </a:rPr>
              <a:t>Easier / Less control / Application Developers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A0B4835-570A-B540-8241-9054C06CBC10}"/>
              </a:ext>
            </a:extLst>
          </p:cNvPr>
          <p:cNvSpPr/>
          <p:nvPr/>
        </p:nvSpPr>
        <p:spPr>
          <a:xfrm>
            <a:off x="8034334" y="3777754"/>
            <a:ext cx="3310913" cy="286306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r" defTabSz="932418">
              <a:defRPr/>
            </a:pPr>
            <a:r>
              <a:rPr lang="en-US" sz="1224" b="1" kern="0" spc="50" dirty="0">
                <a:solidFill>
                  <a:srgbClr val="FFFFFF"/>
                </a:solidFill>
                <a:latin typeface="Segoe UI Light"/>
                <a:cs typeface="Segoe UI" panose="020B0502040204020203" pitchFamily="34" charset="0"/>
              </a:rPr>
              <a:t>Harder / Full control / Data Scientists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F0679EA4-316A-7C4B-9EF0-F5143F09C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631" y="127620"/>
            <a:ext cx="11673444" cy="905534"/>
          </a:xfrm>
        </p:spPr>
        <p:txBody>
          <a:bodyPr>
            <a:normAutofit/>
          </a:bodyPr>
          <a:lstStyle/>
          <a:p>
            <a:r>
              <a:rPr lang="en-US" dirty="0"/>
              <a:t>Microsoft AI Platform Products (Consume vs Build)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67E4E7-0CC2-7E48-987D-A0566751B4BA}"/>
              </a:ext>
            </a:extLst>
          </p:cNvPr>
          <p:cNvSpPr/>
          <p:nvPr/>
        </p:nvSpPr>
        <p:spPr>
          <a:xfrm>
            <a:off x="4013292" y="3053355"/>
            <a:ext cx="1608693" cy="7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Custom</a:t>
            </a:r>
          </a:p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Cognitive Services</a:t>
            </a:r>
          </a:p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(Custom Vision, Custom Speech)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F41744D-7A34-8349-854D-34057AF35ADF}"/>
              </a:ext>
            </a:extLst>
          </p:cNvPr>
          <p:cNvCxnSpPr>
            <a:cxnSpLocks/>
          </p:cNvCxnSpPr>
          <p:nvPr/>
        </p:nvCxnSpPr>
        <p:spPr>
          <a:xfrm>
            <a:off x="4847402" y="2829363"/>
            <a:ext cx="0" cy="2286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64204B1-1E11-4044-AD72-205AD87B2CAD}"/>
              </a:ext>
            </a:extLst>
          </p:cNvPr>
          <p:cNvCxnSpPr>
            <a:cxnSpLocks/>
          </p:cNvCxnSpPr>
          <p:nvPr/>
        </p:nvCxnSpPr>
        <p:spPr>
          <a:xfrm>
            <a:off x="4941682" y="2847699"/>
            <a:ext cx="5747499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9E89FB9E-A4EC-5746-B385-64A2E7730B8D}"/>
              </a:ext>
            </a:extLst>
          </p:cNvPr>
          <p:cNvCxnSpPr>
            <a:cxnSpLocks/>
          </p:cNvCxnSpPr>
          <p:nvPr/>
        </p:nvCxnSpPr>
        <p:spPr>
          <a:xfrm>
            <a:off x="8765250" y="2823215"/>
            <a:ext cx="0" cy="2286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5E38EF0-28A5-1648-9A43-5938CA950809}"/>
              </a:ext>
            </a:extLst>
          </p:cNvPr>
          <p:cNvSpPr/>
          <p:nvPr/>
        </p:nvSpPr>
        <p:spPr>
          <a:xfrm>
            <a:off x="5758152" y="2244260"/>
            <a:ext cx="1533096" cy="49047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 defTabSz="932418">
              <a:defRPr/>
            </a:pPr>
            <a:r>
              <a:rPr lang="en-US" sz="1326" b="1" kern="0" spc="50" dirty="0">
                <a:solidFill>
                  <a:srgbClr val="0078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Build your own </a:t>
            </a:r>
            <a:r>
              <a:rPr lang="en-US" sz="1199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(Custom AI)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23AC10B-4E51-884E-A46A-C3DC5575623E}"/>
              </a:ext>
            </a:extLst>
          </p:cNvPr>
          <p:cNvSpPr/>
          <p:nvPr/>
        </p:nvSpPr>
        <p:spPr>
          <a:xfrm>
            <a:off x="7825245" y="3053355"/>
            <a:ext cx="1870019" cy="768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Azure DSVM</a:t>
            </a:r>
          </a:p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Azure Databricks</a:t>
            </a:r>
          </a:p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 Server</a:t>
            </a:r>
          </a:p>
          <a:p>
            <a:pPr algn="ctr" defTabSz="932418">
              <a:defRPr/>
            </a:pPr>
            <a:r>
              <a:rPr lang="en-US" sz="1099" b="1" kern="0" spc="50" dirty="0">
                <a:solidFill>
                  <a:srgbClr val="505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SQL Server 2016/2017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46E579A-C22D-A44C-B30C-CA065D8DC20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97711" y="4215120"/>
          <a:ext cx="11377391" cy="2194560"/>
        </p:xfrm>
        <a:graphic>
          <a:graphicData uri="http://schemas.openxmlformats.org/drawingml/2006/table">
            <a:tbl>
              <a:tblPr>
                <a:tableStyleId>{5202B0CA-FC54-4496-8BCA-5EF66A818D29}</a:tableStyleId>
              </a:tblPr>
              <a:tblGrid>
                <a:gridCol w="3592004">
                  <a:extLst>
                    <a:ext uri="{9D8B030D-6E8A-4147-A177-3AD203B41FA5}">
                      <a16:colId xmlns:a16="http://schemas.microsoft.com/office/drawing/2014/main" val="548647743"/>
                    </a:ext>
                  </a:extLst>
                </a:gridCol>
                <a:gridCol w="3691152">
                  <a:extLst>
                    <a:ext uri="{9D8B030D-6E8A-4147-A177-3AD203B41FA5}">
                      <a16:colId xmlns:a16="http://schemas.microsoft.com/office/drawing/2014/main" val="274475097"/>
                    </a:ext>
                  </a:extLst>
                </a:gridCol>
                <a:gridCol w="4094235">
                  <a:extLst>
                    <a:ext uri="{9D8B030D-6E8A-4147-A177-3AD203B41FA5}">
                      <a16:colId xmlns:a16="http://schemas.microsoft.com/office/drawing/2014/main" val="951580272"/>
                    </a:ext>
                  </a:extLst>
                </a:gridCol>
              </a:tblGrid>
              <a:tr h="1520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Novice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ML &amp; AI knowledge</a:t>
                      </a:r>
                    </a:p>
                  </a:txBody>
                  <a:tcPr marL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Intermediate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ML &amp; AI knowledge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Advanced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ML &amp; AI knowledge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43019"/>
                  </a:ext>
                </a:extLst>
              </a:tr>
              <a:tr h="1520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Consume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pre-built AI models</a:t>
                      </a:r>
                    </a:p>
                  </a:txBody>
                  <a:tcPr marL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Build your own 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AI models with PaaS tools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Build your own 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AI models however your like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208312"/>
                  </a:ext>
                </a:extLst>
              </a:tr>
              <a:tr h="1520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Compute is provided 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for Azure services</a:t>
                      </a:r>
                    </a:p>
                  </a:txBody>
                  <a:tcPr marL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Compute is provided 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for Azure services (via PaaS)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Provide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your own compute 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AI infrastructure (cloud, on-premises) or </a:t>
                      </a: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leverage Azure PaaS compute services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250627"/>
                  </a:ext>
                </a:extLst>
              </a:tr>
              <a:tr h="1520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No coding required for building 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models.  Code only for consuming models</a:t>
                      </a:r>
                    </a:p>
                  </a:txBody>
                  <a:tcPr marL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UI web driven &amp; code-first development 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environments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Code-first development environments 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for building &amp; consuming AI/ML models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2605983"/>
                  </a:ext>
                </a:extLst>
              </a:tr>
              <a:tr h="1520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Azure PaaS &amp; pre-build model customer support</a:t>
                      </a:r>
                      <a:endParaRPr lang="en-US" sz="1200" b="0" kern="0" spc="50" dirty="0">
                        <a:solidFill>
                          <a:srgbClr val="505050"/>
                        </a:solidFill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Azure PaaS customer support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  Custom models are responsibility of developer.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Azure PaaS, IaaS &amp; software (i.e. SQL Server) customer support</a:t>
                      </a: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.  Custom models are responsibility of developer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326100"/>
                  </a:ext>
                </a:extLst>
              </a:tr>
              <a:tr h="1520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Azure cloud services utilized</a:t>
                      </a:r>
                    </a:p>
                  </a:txBody>
                  <a:tcPr marL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Azure cloud services utilized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0" spc="50" dirty="0">
                          <a:solidFill>
                            <a:srgbClr val="505050"/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Azure cloud services utilized or 100% on-premises options</a:t>
                      </a:r>
                    </a:p>
                  </a:txBody>
                  <a:tcPr marL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3992002"/>
                  </a:ext>
                </a:extLst>
              </a:tr>
            </a:tbl>
          </a:graphicData>
        </a:graphic>
      </p:graphicFrame>
      <p:sp>
        <p:nvSpPr>
          <p:cNvPr id="41" name="Oval 40">
            <a:extLst>
              <a:ext uri="{FF2B5EF4-FFF2-40B4-BE49-F238E27FC236}">
                <a16:creationId xmlns:a16="http://schemas.microsoft.com/office/drawing/2014/main" id="{4CDD643E-79F3-9A47-A9D1-EA5C03CBF55C}"/>
              </a:ext>
            </a:extLst>
          </p:cNvPr>
          <p:cNvSpPr/>
          <p:nvPr/>
        </p:nvSpPr>
        <p:spPr bwMode="auto">
          <a:xfrm>
            <a:off x="8664252" y="2755508"/>
            <a:ext cx="180732" cy="180732"/>
          </a:xfrm>
          <a:prstGeom prst="ellipse">
            <a:avLst/>
          </a:prstGeom>
          <a:solidFill>
            <a:srgbClr val="0078D7"/>
          </a:solidFill>
          <a:ln w="158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kern="0" dirty="0">
              <a:gradFill>
                <a:gsLst>
                  <a:gs pos="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877B973-03C5-CB47-80B2-DC06DD4A4C2D}"/>
              </a:ext>
            </a:extLst>
          </p:cNvPr>
          <p:cNvCxnSpPr>
            <a:cxnSpLocks/>
          </p:cNvCxnSpPr>
          <p:nvPr/>
        </p:nvCxnSpPr>
        <p:spPr>
          <a:xfrm>
            <a:off x="10696104" y="2811307"/>
            <a:ext cx="0" cy="22860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B4A1BB6E-2115-B442-AB7A-FD9264063CD3}"/>
              </a:ext>
            </a:extLst>
          </p:cNvPr>
          <p:cNvSpPr/>
          <p:nvPr/>
        </p:nvSpPr>
        <p:spPr bwMode="auto">
          <a:xfrm>
            <a:off x="10588384" y="2767937"/>
            <a:ext cx="180732" cy="180732"/>
          </a:xfrm>
          <a:prstGeom prst="ellipse">
            <a:avLst/>
          </a:prstGeom>
          <a:solidFill>
            <a:srgbClr val="0078D7"/>
          </a:solidFill>
          <a:ln w="158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kern="0" dirty="0">
              <a:gradFill>
                <a:gsLst>
                  <a:gs pos="0">
                    <a:srgbClr val="353535"/>
                  </a:gs>
                  <a:gs pos="100000">
                    <a:srgbClr val="353535"/>
                  </a:gs>
                </a:gsLst>
                <a:lin ang="5400000" scaled="0"/>
              </a:gradFill>
              <a:latin typeface="Segoe UI Semilight"/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62C4DCC-6F09-8F42-A88F-A8EBC29F4034}"/>
              </a:ext>
            </a:extLst>
          </p:cNvPr>
          <p:cNvCxnSpPr>
            <a:cxnSpLocks/>
          </p:cNvCxnSpPr>
          <p:nvPr/>
        </p:nvCxnSpPr>
        <p:spPr>
          <a:xfrm flipV="1">
            <a:off x="4004790" y="4053971"/>
            <a:ext cx="0" cy="2601473"/>
          </a:xfrm>
          <a:prstGeom prst="line">
            <a:avLst/>
          </a:prstGeom>
          <a:ln w="9525" cap="flat" cmpd="sng" algn="ctr">
            <a:solidFill>
              <a:srgbClr val="7030A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79189E6-853F-E34F-93ED-28936C95F126}"/>
              </a:ext>
            </a:extLst>
          </p:cNvPr>
          <p:cNvCxnSpPr>
            <a:cxnSpLocks/>
          </p:cNvCxnSpPr>
          <p:nvPr/>
        </p:nvCxnSpPr>
        <p:spPr>
          <a:xfrm flipV="1">
            <a:off x="7722118" y="4011663"/>
            <a:ext cx="0" cy="2601473"/>
          </a:xfrm>
          <a:prstGeom prst="line">
            <a:avLst/>
          </a:prstGeom>
          <a:ln w="9525" cap="flat" cmpd="sng" algn="ctr">
            <a:solidFill>
              <a:srgbClr val="7030A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543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1BB583F8-CC38-6549-AD1F-F53F5243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48" y="127620"/>
            <a:ext cx="10515600" cy="905534"/>
          </a:xfrm>
        </p:spPr>
        <p:txBody>
          <a:bodyPr>
            <a:normAutofit fontScale="90000"/>
          </a:bodyPr>
          <a:lstStyle/>
          <a:p>
            <a:r>
              <a:rPr lang="en-US" dirty="0"/>
              <a:t>R Language/Runtime on the Microsoft AI Platform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79A55C-A928-CC44-94EF-74A0835721E4}"/>
              </a:ext>
            </a:extLst>
          </p:cNvPr>
          <p:cNvSpPr txBox="1"/>
          <p:nvPr/>
        </p:nvSpPr>
        <p:spPr>
          <a:xfrm>
            <a:off x="35428" y="850274"/>
            <a:ext cx="11978640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Microsoft R Open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Microsoft compiled R Distribution of CRAN R with Intel MKL libraries &amp; Package Time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Microsoft Machine Learning Server 9.x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End-to-end Machine Learning with R libraries that can scale implicitly in parallel &amp; beyond the core server memory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Includes development, training &amp; operationalization of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R Packages by Microsoft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Commercially supported R packages for maximum parallelism, cluster node scale to hundreds of TBs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Azure Machine Learning Studio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Extend Microsoft ML workflows with custom R scripts/models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Power BI Desktop / Service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Craft and host dashboards with R statistical scripts &amp;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Data Science Virtual Machine (Deep Learning Virtual Machine)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Elastic Azure compute for training R models on CPUs/GPUs &amp; RESTful service operationalization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Linux &amp; Windows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SQL Server 2016/2017 &amp; Azure SQL 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Deploy R models close to the data for dramatic scoring optimizations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Azure Databricks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Unified Spark Advanced Analytics (use R Studio to connect)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Azure Data Lake Analytics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Query as a Service using the U-SQL language can be used for training and scoring R scripts/models for very large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HDInsight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Azure Hadoop Service with R extension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Three Different R Development Client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Microsoft R Open, Visual Studio Code &amp; Visual Studio 2015/2017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Artificial Intelligence Gallery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Centralized location for AI solutions, models (including R)</a:t>
            </a:r>
          </a:p>
        </p:txBody>
      </p:sp>
    </p:spTree>
    <p:extLst>
      <p:ext uri="{BB962C8B-B14F-4D97-AF65-F5344CB8AC3E}">
        <p14:creationId xmlns:p14="http://schemas.microsoft.com/office/powerpoint/2010/main" val="3742774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1BB583F8-CC38-6549-AD1F-F53F5243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48" y="127620"/>
            <a:ext cx="10515600" cy="905534"/>
          </a:xfrm>
        </p:spPr>
        <p:txBody>
          <a:bodyPr>
            <a:normAutofit/>
          </a:bodyPr>
          <a:lstStyle/>
          <a:p>
            <a:r>
              <a:rPr lang="en-US" dirty="0"/>
              <a:t>Demo – Azure ML Studio with R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164ADC6-1D55-BC49-BFD7-80E5FF4F42C6}"/>
              </a:ext>
            </a:extLst>
          </p:cNvPr>
          <p:cNvSpPr txBox="1">
            <a:spLocks/>
          </p:cNvSpPr>
          <p:nvPr/>
        </p:nvSpPr>
        <p:spPr>
          <a:xfrm>
            <a:off x="352655" y="1142662"/>
            <a:ext cx="10929893" cy="1177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FREE to get started </a:t>
            </a:r>
            <a:r>
              <a:rPr lang="en-US" sz="2400" dirty="0"/>
              <a:t>(training &amp; dev/test prediction/retraining Web APIs)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Get Started: https://studio.azureml.net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8110BE-AFF3-8647-87EE-206FA81889D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4761" y="2320289"/>
            <a:ext cx="6619974" cy="4434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445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1BB583F8-CC38-6549-AD1F-F53F5243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48" y="127620"/>
            <a:ext cx="10515600" cy="905534"/>
          </a:xfrm>
        </p:spPr>
        <p:txBody>
          <a:bodyPr>
            <a:normAutofit/>
          </a:bodyPr>
          <a:lstStyle/>
          <a:p>
            <a:r>
              <a:rPr lang="en-US" dirty="0"/>
              <a:t>Demo – Azure Notebooks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59F9B0F-1AA3-CC45-BB27-0A832E64DD01}"/>
              </a:ext>
            </a:extLst>
          </p:cNvPr>
          <p:cNvSpPr txBox="1">
            <a:spLocks/>
          </p:cNvSpPr>
          <p:nvPr/>
        </p:nvSpPr>
        <p:spPr>
          <a:xfrm>
            <a:off x="352655" y="1142662"/>
            <a:ext cx="8831979" cy="1177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100% FREE Jupyter library hosting</a:t>
            </a:r>
            <a:endParaRPr lang="en-US" sz="1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Get Started: https://notebooks.azure.com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164B2FD-24AD-8D49-B128-F43F91D5687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8961" y="2429797"/>
            <a:ext cx="7191573" cy="427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460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1BB583F8-CC38-6549-AD1F-F53F5243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48" y="127620"/>
            <a:ext cx="10515600" cy="905534"/>
          </a:xfrm>
        </p:spPr>
        <p:txBody>
          <a:bodyPr>
            <a:normAutofit/>
          </a:bodyPr>
          <a:lstStyle/>
          <a:p>
            <a:r>
              <a:rPr lang="en-US" dirty="0"/>
              <a:t>Demo - Power BI Desktop &amp; Power BI Service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144353-60A4-F546-9F9C-094CB0D1E5C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0557" y="2606041"/>
            <a:ext cx="7588382" cy="414909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4E9EA01-02A9-5243-88A8-198A21C7E0DE}"/>
              </a:ext>
            </a:extLst>
          </p:cNvPr>
          <p:cNvSpPr txBox="1">
            <a:spLocks/>
          </p:cNvSpPr>
          <p:nvPr/>
        </p:nvSpPr>
        <p:spPr>
          <a:xfrm>
            <a:off x="352655" y="1142662"/>
            <a:ext cx="10791595" cy="1177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FREE Dashboard authoring, scale to service as needed</a:t>
            </a:r>
            <a:endParaRPr lang="en-US" sz="1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Get Started: https://powerbi.com</a:t>
            </a:r>
          </a:p>
        </p:txBody>
      </p:sp>
    </p:spTree>
    <p:extLst>
      <p:ext uri="{BB962C8B-B14F-4D97-AF65-F5344CB8AC3E}">
        <p14:creationId xmlns:p14="http://schemas.microsoft.com/office/powerpoint/2010/main" val="1287967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1BB583F8-CC38-6549-AD1F-F53F52432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948" y="127620"/>
            <a:ext cx="10515600" cy="905534"/>
          </a:xfrm>
        </p:spPr>
        <p:txBody>
          <a:bodyPr>
            <a:normAutofit/>
          </a:bodyPr>
          <a:lstStyle/>
          <a:p>
            <a:r>
              <a:rPr lang="en-US" dirty="0"/>
              <a:t>Demo – Azure AI Gallery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59F9B0F-1AA3-CC45-BB27-0A832E64DD01}"/>
              </a:ext>
            </a:extLst>
          </p:cNvPr>
          <p:cNvSpPr txBox="1">
            <a:spLocks/>
          </p:cNvSpPr>
          <p:nvPr/>
        </p:nvSpPr>
        <p:spPr>
          <a:xfrm>
            <a:off x="352655" y="1142662"/>
            <a:ext cx="11488825" cy="1177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Full predictive solutions, experiments, pre-trained models</a:t>
            </a:r>
            <a:endParaRPr lang="en-US" sz="1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Get Started: https://gallery.azure.ai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0B26D-86FF-A54B-9209-FCB716D1087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9042" y="2320289"/>
            <a:ext cx="6991412" cy="445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09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4314</TotalTime>
  <Words>806</Words>
  <Application>Microsoft Macintosh PowerPoint</Application>
  <PresentationFormat>Widescreen</PresentationFormat>
  <Paragraphs>129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Segoe UI</vt:lpstr>
      <vt:lpstr>Segoe UI Light</vt:lpstr>
      <vt:lpstr>Segoe UI Semibold</vt:lpstr>
      <vt:lpstr>Segoe UI Semilight</vt:lpstr>
      <vt:lpstr>Office Theme</vt:lpstr>
      <vt:lpstr>Bart Czernicki Technical Architect – Advanced Analytics &amp; Artificial Intelligence</vt:lpstr>
      <vt:lpstr>Microsoft AI Platform</vt:lpstr>
      <vt:lpstr>Microsoft AI Platform Products (Consume vs Build)</vt:lpstr>
      <vt:lpstr>R Language/Runtime on the Microsoft AI Platform</vt:lpstr>
      <vt:lpstr>Demo – Azure ML Studio with R</vt:lpstr>
      <vt:lpstr>Demo – Azure Notebooks</vt:lpstr>
      <vt:lpstr>Demo - Power BI Desktop &amp; Power BI Service</vt:lpstr>
      <vt:lpstr>Demo – Azure AI Gallery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Advanced Analytics</dc:title>
  <dc:subject/>
  <dc:creator>Bart Czernicki - MSFT</dc:creator>
  <cp:keywords>Azure ML, Advanced Analytics, Artificial Intelligence</cp:keywords>
  <dc:description/>
  <cp:lastModifiedBy>Bart Czernicki</cp:lastModifiedBy>
  <cp:revision>749</cp:revision>
  <dcterms:created xsi:type="dcterms:W3CDTF">2015-03-05T14:52:53Z</dcterms:created>
  <dcterms:modified xsi:type="dcterms:W3CDTF">2019-02-25T15:27:00Z</dcterms:modified>
  <cp:category/>
</cp:coreProperties>
</file>

<file path=docProps/thumbnail.jpeg>
</file>